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4" r:id="rId10"/>
  </p:sldIdLst>
  <p:sldSz cx="9144000" cy="6858000" type="screen4x3"/>
  <p:notesSz cx="6858000" cy="9144000"/>
  <p:custShowLst>
    <p:custShow name="Custom Show 1" id="0">
      <p:sldLst>
        <p:sld r:id="rId4"/>
      </p:sldLst>
    </p:custShow>
    <p:custShow name="Custom Show 2" id="1">
      <p:sldLst>
        <p:sld r:id="rId6"/>
      </p:sldLst>
    </p:custShow>
  </p:custShow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808080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026" autoAdjust="0"/>
    <p:restoredTop sz="90929"/>
  </p:normalViewPr>
  <p:slideViewPr>
    <p:cSldViewPr>
      <p:cViewPr varScale="1">
        <p:scale>
          <a:sx n="71" d="100"/>
          <a:sy n="71" d="100"/>
        </p:scale>
        <p:origin x="-88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86200"/>
            <a:ext cx="6400800" cy="177165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11200" y="6229350"/>
            <a:ext cx="19304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49600" y="6229350"/>
            <a:ext cx="2844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fld id="{8A05B382-A366-4D82-852D-9EB32CC8DB6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5127" name="Picture 7" descr="A:\paint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828800"/>
            <a:ext cx="822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6F342B-74DE-44E1-AF98-35A27C8631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228600"/>
            <a:ext cx="20574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228600"/>
            <a:ext cx="60198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7FE89F-FCEC-49A4-850D-25EDD46944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E24A5-6FCD-4593-A26F-8D90CB6B9D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C1D0D5-E486-488F-BCFD-627254C233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28722F-B173-446F-A831-DC1985EAD8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8EEC4-89A6-4748-9E11-430C9CB435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F989CB-7535-47DF-BDCC-7D3A7A17E2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90DFE-0188-4955-81C9-9B77677FC8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EF9E9D-CE06-45AA-9244-0EB7F50DCB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54848-B06A-406E-A298-3B906B23F0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85950"/>
            <a:ext cx="81788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10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01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293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02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fld id="{95297813-E186-422F-AD46-15543600A0CF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4103" name="Picture 1031" descr="A:\paint.GIF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314450"/>
            <a:ext cx="822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pull dir="d"/>
    <p:sndAc>
      <p:stSnd>
        <p:snd r:embed="rId13" name="chimes.wav" builtIn="1"/>
      </p:stSnd>
    </p:sndAc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z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y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x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audio" Target="../media/audio2.wav"/><Relationship Id="rId7" Type="http://schemas.openxmlformats.org/officeDocument/2006/relationships/image" Target="../media/image4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wmf"/><Relationship Id="rId5" Type="http://schemas.openxmlformats.org/officeDocument/2006/relationships/image" Target="../media/image2.wmf"/><Relationship Id="rId4" Type="http://schemas.openxmlformats.org/officeDocument/2006/relationships/audio" Target="../media/audio3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Sound%20effects\swimming.wav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audio" Target="../media/audio4.wav"/><Relationship Id="rId7" Type="http://schemas.openxmlformats.org/officeDocument/2006/relationships/image" Target="../media/image10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audio" Target="../media/audio5.wav"/><Relationship Id="rId9" Type="http://schemas.openxmlformats.org/officeDocument/2006/relationships/image" Target="../media/image1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wmf"/><Relationship Id="rId4" Type="http://schemas.openxmlformats.org/officeDocument/2006/relationships/image" Target="../media/image1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7512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5400" b="1" i="1"/>
              <a:t>¿Qué tiempo hace?</a:t>
            </a:r>
          </a:p>
        </p:txBody>
      </p:sp>
      <p:grpSp>
        <p:nvGrpSpPr>
          <p:cNvPr id="2061" name="Group 13"/>
          <p:cNvGrpSpPr>
            <a:grpSpLocks/>
          </p:cNvGrpSpPr>
          <p:nvPr/>
        </p:nvGrpSpPr>
        <p:grpSpPr bwMode="auto">
          <a:xfrm>
            <a:off x="1219200" y="1752600"/>
            <a:ext cx="3346450" cy="1827213"/>
            <a:chOff x="192" y="144"/>
            <a:chExt cx="2108" cy="1151"/>
          </a:xfrm>
        </p:grpSpPr>
        <p:pic>
          <p:nvPicPr>
            <p:cNvPr id="2051" name="Picture 3" descr="c:\Office2000\Clipart\Pub60Cor\so00828_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92" y="144"/>
              <a:ext cx="823" cy="1151"/>
            </a:xfrm>
            <a:prstGeom prst="rect">
              <a:avLst/>
            </a:prstGeom>
            <a:noFill/>
          </p:spPr>
        </p:pic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912" y="192"/>
              <a:ext cx="13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/>
                <a:t>La primavera</a:t>
              </a:r>
            </a:p>
          </p:txBody>
        </p:sp>
      </p:grpSp>
      <p:grpSp>
        <p:nvGrpSpPr>
          <p:cNvPr id="2059" name="Group 11"/>
          <p:cNvGrpSpPr>
            <a:grpSpLocks/>
          </p:cNvGrpSpPr>
          <p:nvPr/>
        </p:nvGrpSpPr>
        <p:grpSpPr bwMode="auto">
          <a:xfrm>
            <a:off x="4114800" y="4876800"/>
            <a:ext cx="2162175" cy="1643063"/>
            <a:chOff x="4080" y="2928"/>
            <a:chExt cx="1362" cy="1035"/>
          </a:xfrm>
        </p:grpSpPr>
        <p:pic>
          <p:nvPicPr>
            <p:cNvPr id="2054" name="Picture 6" descr="c:\Office2000\Clipart\Pub60Cor\na00391_.wm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080" y="3216"/>
              <a:ext cx="1362" cy="747"/>
            </a:xfrm>
            <a:prstGeom prst="rect">
              <a:avLst/>
            </a:prstGeom>
            <a:noFill/>
          </p:spPr>
        </p:pic>
        <p:sp>
          <p:nvSpPr>
            <p:cNvPr id="2056" name="Text Box 8"/>
            <p:cNvSpPr txBox="1">
              <a:spLocks noChangeArrowheads="1"/>
            </p:cNvSpPr>
            <p:nvPr/>
          </p:nvSpPr>
          <p:spPr bwMode="auto">
            <a:xfrm>
              <a:off x="4176" y="2928"/>
              <a:ext cx="113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/>
                <a:t>El invierno</a:t>
              </a:r>
            </a:p>
          </p:txBody>
        </p:sp>
      </p:grpSp>
      <p:grpSp>
        <p:nvGrpSpPr>
          <p:cNvPr id="2060" name="Group 12"/>
          <p:cNvGrpSpPr>
            <a:grpSpLocks/>
          </p:cNvGrpSpPr>
          <p:nvPr/>
        </p:nvGrpSpPr>
        <p:grpSpPr bwMode="auto">
          <a:xfrm>
            <a:off x="457200" y="4038600"/>
            <a:ext cx="1676400" cy="1981200"/>
            <a:chOff x="240" y="2544"/>
            <a:chExt cx="1056" cy="1248"/>
          </a:xfrm>
        </p:grpSpPr>
        <p:pic>
          <p:nvPicPr>
            <p:cNvPr id="2053" name="Picture 5" descr="c:\Program Files\Common Files\Microsoft Shared\Clipart\cagcat50\na00864_.wmf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40" y="2544"/>
              <a:ext cx="1056" cy="912"/>
            </a:xfrm>
            <a:prstGeom prst="rect">
              <a:avLst/>
            </a:prstGeom>
            <a:noFill/>
          </p:spPr>
        </p:pic>
        <p:sp>
          <p:nvSpPr>
            <p:cNvPr id="2057" name="Text Box 9"/>
            <p:cNvSpPr txBox="1">
              <a:spLocks noChangeArrowheads="1"/>
            </p:cNvSpPr>
            <p:nvPr/>
          </p:nvSpPr>
          <p:spPr bwMode="auto">
            <a:xfrm>
              <a:off x="288" y="3504"/>
              <a:ext cx="90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/>
                <a:t>El otoño</a:t>
              </a:r>
            </a:p>
          </p:txBody>
        </p:sp>
      </p:grpSp>
      <p:grpSp>
        <p:nvGrpSpPr>
          <p:cNvPr id="2062" name="Group 14"/>
          <p:cNvGrpSpPr>
            <a:grpSpLocks/>
          </p:cNvGrpSpPr>
          <p:nvPr/>
        </p:nvGrpSpPr>
        <p:grpSpPr bwMode="auto">
          <a:xfrm>
            <a:off x="5334000" y="2057400"/>
            <a:ext cx="3413125" cy="1752600"/>
            <a:chOff x="3408" y="144"/>
            <a:chExt cx="2150" cy="1104"/>
          </a:xfrm>
        </p:grpSpPr>
        <p:pic>
          <p:nvPicPr>
            <p:cNvPr id="2052" name="Picture 4" descr="c:\Office2000\Clipart\Pub60Cor\pe00542_.wmf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472" y="144"/>
              <a:ext cx="1086" cy="1104"/>
            </a:xfrm>
            <a:prstGeom prst="rect">
              <a:avLst/>
            </a:prstGeom>
            <a:noFill/>
          </p:spPr>
        </p:pic>
        <p:sp>
          <p:nvSpPr>
            <p:cNvPr id="2058" name="Text Box 10"/>
            <p:cNvSpPr txBox="1">
              <a:spLocks noChangeArrowheads="1"/>
            </p:cNvSpPr>
            <p:nvPr/>
          </p:nvSpPr>
          <p:spPr bwMode="auto">
            <a:xfrm>
              <a:off x="3408" y="864"/>
              <a:ext cx="102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/>
                <a:t>El verano</a:t>
              </a:r>
            </a:p>
          </p:txBody>
        </p:sp>
      </p:grpSp>
    </p:spTree>
  </p:cSld>
  <p:clrMapOvr>
    <a:masterClrMapping/>
  </p:clrMapOvr>
  <p:transition spd="med">
    <p:pull dir="d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7512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5400" b="1" i="1"/>
              <a:t>¿Qué tiempo hace?</a:t>
            </a:r>
          </a:p>
        </p:txBody>
      </p:sp>
      <p:grpSp>
        <p:nvGrpSpPr>
          <p:cNvPr id="3082" name="Group 10"/>
          <p:cNvGrpSpPr>
            <a:grpSpLocks/>
          </p:cNvGrpSpPr>
          <p:nvPr/>
        </p:nvGrpSpPr>
        <p:grpSpPr bwMode="auto">
          <a:xfrm>
            <a:off x="2879725" y="1703388"/>
            <a:ext cx="2454275" cy="701675"/>
            <a:chOff x="1814" y="1073"/>
            <a:chExt cx="1546" cy="442"/>
          </a:xfrm>
        </p:grpSpPr>
        <p:sp>
          <p:nvSpPr>
            <p:cNvPr id="3075" name="Text Box 3"/>
            <p:cNvSpPr txBox="1">
              <a:spLocks noChangeArrowheads="1"/>
            </p:cNvSpPr>
            <p:nvPr/>
          </p:nvSpPr>
          <p:spPr bwMode="auto">
            <a:xfrm>
              <a:off x="1814" y="1073"/>
              <a:ext cx="99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000" b="1">
                  <a:solidFill>
                    <a:srgbClr val="A50021"/>
                  </a:solidFill>
                </a:rPr>
                <a:t>Hace</a:t>
              </a:r>
            </a:p>
          </p:txBody>
        </p:sp>
        <p:sp>
          <p:nvSpPr>
            <p:cNvPr id="3077" name="Text Box 5"/>
            <p:cNvSpPr txBox="1">
              <a:spLocks noChangeArrowheads="1"/>
            </p:cNvSpPr>
            <p:nvPr/>
          </p:nvSpPr>
          <p:spPr bwMode="auto">
            <a:xfrm>
              <a:off x="2966" y="1073"/>
              <a:ext cx="39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000" b="1">
                  <a:solidFill>
                    <a:srgbClr val="A50021"/>
                  </a:solidFill>
                </a:rPr>
                <a:t>+</a:t>
              </a:r>
            </a:p>
          </p:txBody>
        </p:sp>
      </p:grp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743325" y="2895600"/>
            <a:ext cx="4446588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A50021"/>
                </a:solidFill>
              </a:rPr>
              <a:t>buen / mal tiempo</a:t>
            </a:r>
          </a:p>
          <a:p>
            <a:endParaRPr lang="en-US" sz="3200" b="1">
              <a:solidFill>
                <a:srgbClr val="A50021"/>
              </a:solidFill>
            </a:endParaRPr>
          </a:p>
          <a:p>
            <a:r>
              <a:rPr lang="en-US" sz="3200" b="1">
                <a:solidFill>
                  <a:srgbClr val="A50021"/>
                </a:solidFill>
              </a:rPr>
              <a:t>sol</a:t>
            </a:r>
          </a:p>
          <a:p>
            <a:r>
              <a:rPr lang="en-US" sz="3200" b="1">
                <a:solidFill>
                  <a:srgbClr val="A50021"/>
                </a:solidFill>
              </a:rPr>
              <a:t>calor</a:t>
            </a:r>
          </a:p>
          <a:p>
            <a:r>
              <a:rPr lang="en-US" sz="3200" b="1">
                <a:solidFill>
                  <a:srgbClr val="A50021"/>
                </a:solidFill>
              </a:rPr>
              <a:t>frío</a:t>
            </a:r>
          </a:p>
          <a:p>
            <a:r>
              <a:rPr lang="en-US" sz="3200" b="1">
                <a:solidFill>
                  <a:srgbClr val="A50021"/>
                </a:solidFill>
              </a:rPr>
              <a:t>fresco</a:t>
            </a:r>
          </a:p>
          <a:p>
            <a:r>
              <a:rPr lang="en-US" sz="3200" b="1">
                <a:solidFill>
                  <a:srgbClr val="A50021"/>
                </a:solidFill>
              </a:rPr>
              <a:t>Viento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057400" y="2895600"/>
            <a:ext cx="16097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A50021"/>
                </a:solidFill>
              </a:rPr>
              <a:t>(muy)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1447800" y="4829175"/>
            <a:ext cx="2152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A50021"/>
                </a:solidFill>
              </a:rPr>
              <a:t>(mucho)</a:t>
            </a:r>
          </a:p>
        </p:txBody>
      </p:sp>
    </p:spTree>
  </p:cSld>
  <p:clrMapOvr>
    <a:masterClrMapping/>
  </p:clrMapOvr>
  <p:transition spd="med">
    <p:pull dir="d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utoUpdateAnimBg="0"/>
      <p:bldP spid="3079" grpId="0" autoUpdateAnimBg="0"/>
      <p:bldP spid="308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533400" y="228600"/>
            <a:ext cx="78581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5400" b="1">
                <a:solidFill>
                  <a:schemeClr val="accent1"/>
                </a:solidFill>
              </a:rPr>
              <a:t>Hace buen tiempo…</a:t>
            </a:r>
          </a:p>
        </p:txBody>
      </p:sp>
      <p:pic>
        <p:nvPicPr>
          <p:cNvPr id="6147" name="Picture 3" descr="c:\Office2000\Clipart\Pub60Cor\pe00542_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5600" y="2438400"/>
            <a:ext cx="3413125" cy="3468688"/>
          </a:xfrm>
          <a:prstGeom prst="rect">
            <a:avLst/>
          </a:prstGeom>
          <a:noFill/>
        </p:spPr>
      </p:pic>
      <p:pic>
        <p:nvPicPr>
          <p:cNvPr id="6150" name="swimming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943600" y="25146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61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0"/>
                </p:tgtEl>
              </p:cMediaNode>
            </p:audio>
          </p:childTnLst>
        </p:cTn>
      </p:par>
    </p:tnLst>
    <p:bldLst>
      <p:bldP spid="614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533400" y="228600"/>
            <a:ext cx="73644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5400" b="1">
                <a:solidFill>
                  <a:schemeClr val="accent1"/>
                </a:solidFill>
              </a:rPr>
              <a:t>Hace mal tiempo…</a:t>
            </a:r>
          </a:p>
        </p:txBody>
      </p:sp>
      <p:pic>
        <p:nvPicPr>
          <p:cNvPr id="7171" name="Picture 3" descr="C:\Program Files\Microsoft Office\Clipart\Office\Stormy1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2362200"/>
            <a:ext cx="3251200" cy="326866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30305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5400" b="1">
                <a:solidFill>
                  <a:schemeClr val="accent1"/>
                </a:solidFill>
              </a:rPr>
              <a:t>Hace …</a:t>
            </a:r>
          </a:p>
        </p:txBody>
      </p:sp>
      <p:pic>
        <p:nvPicPr>
          <p:cNvPr id="8195" name="Picture 3" descr="C:\Program Files\Microsoft Office\Clipart\Office\Sun2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1905000"/>
            <a:ext cx="1371600" cy="1358900"/>
          </a:xfrm>
          <a:prstGeom prst="rect">
            <a:avLst/>
          </a:prstGeom>
          <a:noFill/>
        </p:spPr>
      </p:pic>
      <p:pic>
        <p:nvPicPr>
          <p:cNvPr id="8198" name="Picture 6" descr="C:\Program Files\Microsoft Office\Clipart\Office\Tempcold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0" y="1828800"/>
            <a:ext cx="742950" cy="2133600"/>
          </a:xfrm>
          <a:prstGeom prst="rect">
            <a:avLst/>
          </a:prstGeom>
          <a:noFill/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10200" y="4648200"/>
            <a:ext cx="144621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10000" y="1828800"/>
            <a:ext cx="1752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2" name="Picture 10" descr="c:\Office2000\Clipart\Pub60Cor\na01474_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905000" y="4724400"/>
            <a:ext cx="1752600" cy="1384300"/>
          </a:xfrm>
          <a:prstGeom prst="rect">
            <a:avLst/>
          </a:prstGeom>
          <a:noFill/>
        </p:spPr>
      </p:pic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493713" y="3384550"/>
            <a:ext cx="998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63500" dir="3187806" algn="ctr" rotWithShape="0">
              <a:srgbClr val="808080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b="1" i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…sol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976688" y="2851150"/>
            <a:ext cx="1350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63500" dir="3187806" algn="ctr" rotWithShape="0">
              <a:srgbClr val="808080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b="1" i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…calor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7381875" y="3917950"/>
            <a:ext cx="1096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63500" dir="3187806" algn="ctr" rotWithShape="0">
              <a:srgbClr val="808080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b="1" i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…frío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324475" y="6172200"/>
            <a:ext cx="157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63500" dir="3187806" algn="ctr" rotWithShape="0">
              <a:srgbClr val="808080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b="1" i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…viento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1981200" y="6172200"/>
            <a:ext cx="1555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63500" dir="3187806" algn="ctr" rotWithShape="0">
              <a:srgbClr val="808080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b="1" i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…fresco</a:t>
            </a:r>
          </a:p>
        </p:txBody>
      </p:sp>
    </p:spTree>
  </p:cSld>
  <p:clrMapOvr>
    <a:masterClrMapping/>
  </p:clrMapOvr>
  <p:transition spd="med">
    <p:pull dir="d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203" grpId="0" autoUpdateAnimBg="0"/>
      <p:bldP spid="8204" grpId="0" autoUpdateAnimBg="0"/>
      <p:bldP spid="8205" grpId="0" autoUpdateAnimBg="0"/>
      <p:bldP spid="8206" grpId="0" autoUpdateAnimBg="0"/>
      <p:bldP spid="820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7512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5400" b="1" i="1"/>
              <a:t>¿Qué tiempo hace?</a:t>
            </a:r>
          </a:p>
        </p:txBody>
      </p:sp>
      <p:grpSp>
        <p:nvGrpSpPr>
          <p:cNvPr id="1039" name="Group 15"/>
          <p:cNvGrpSpPr>
            <a:grpSpLocks/>
          </p:cNvGrpSpPr>
          <p:nvPr/>
        </p:nvGrpSpPr>
        <p:grpSpPr bwMode="auto">
          <a:xfrm>
            <a:off x="1668463" y="1752600"/>
            <a:ext cx="5259387" cy="1219200"/>
            <a:chOff x="1051" y="1104"/>
            <a:chExt cx="3313" cy="768"/>
          </a:xfrm>
        </p:grpSpPr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1051" y="1248"/>
              <a:ext cx="202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b="1" i="1">
                  <a:solidFill>
                    <a:srgbClr val="A50021"/>
                  </a:solidFill>
                </a:rPr>
                <a:t>Está soleado.</a:t>
              </a:r>
            </a:p>
          </p:txBody>
        </p:sp>
        <p:pic>
          <p:nvPicPr>
            <p:cNvPr id="1034" name="Picture 10" descr="c:\Program Files\Common Files\Microsoft Shared\Clipart\cagcat50\so01038_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00" y="1104"/>
              <a:ext cx="764" cy="768"/>
            </a:xfrm>
            <a:prstGeom prst="rect">
              <a:avLst/>
            </a:prstGeom>
            <a:noFill/>
          </p:spPr>
        </p:pic>
      </p:grpSp>
      <p:grpSp>
        <p:nvGrpSpPr>
          <p:cNvPr id="1041" name="Group 17"/>
          <p:cNvGrpSpPr>
            <a:grpSpLocks/>
          </p:cNvGrpSpPr>
          <p:nvPr/>
        </p:nvGrpSpPr>
        <p:grpSpPr bwMode="auto">
          <a:xfrm>
            <a:off x="1668463" y="5257800"/>
            <a:ext cx="5494337" cy="1243013"/>
            <a:chOff x="1051" y="3312"/>
            <a:chExt cx="3461" cy="783"/>
          </a:xfrm>
        </p:grpSpPr>
        <p:sp>
          <p:nvSpPr>
            <p:cNvPr id="1029" name="Text Box 5"/>
            <p:cNvSpPr txBox="1">
              <a:spLocks noChangeArrowheads="1"/>
            </p:cNvSpPr>
            <p:nvPr/>
          </p:nvSpPr>
          <p:spPr bwMode="auto">
            <a:xfrm>
              <a:off x="1051" y="3600"/>
              <a:ext cx="190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b="1" i="1">
                  <a:solidFill>
                    <a:srgbClr val="A50021"/>
                  </a:solidFill>
                </a:rPr>
                <a:t>Hay neblina.</a:t>
              </a:r>
            </a:p>
          </p:txBody>
        </p:sp>
        <p:pic>
          <p:nvPicPr>
            <p:cNvPr id="1036" name="Picture 12" descr="C:\Program Files\Microsoft Office\Clipart\Scrbeans\RAINYDAY.WM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552" y="3312"/>
              <a:ext cx="960" cy="783"/>
            </a:xfrm>
            <a:prstGeom prst="rect">
              <a:avLst/>
            </a:prstGeom>
            <a:noFill/>
          </p:spPr>
        </p:pic>
      </p:grpSp>
      <p:grpSp>
        <p:nvGrpSpPr>
          <p:cNvPr id="1040" name="Group 16"/>
          <p:cNvGrpSpPr>
            <a:grpSpLocks/>
          </p:cNvGrpSpPr>
          <p:nvPr/>
        </p:nvGrpSpPr>
        <p:grpSpPr bwMode="auto">
          <a:xfrm>
            <a:off x="1668463" y="3733800"/>
            <a:ext cx="5646737" cy="949325"/>
            <a:chOff x="1051" y="2352"/>
            <a:chExt cx="3557" cy="598"/>
          </a:xfrm>
        </p:grpSpPr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1051" y="2448"/>
              <a:ext cx="206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b="1" i="1">
                  <a:solidFill>
                    <a:srgbClr val="A50021"/>
                  </a:solidFill>
                </a:rPr>
                <a:t>Está nublado.</a:t>
              </a:r>
            </a:p>
          </p:txBody>
        </p:sp>
        <p:pic>
          <p:nvPicPr>
            <p:cNvPr id="1038" name="Picture 14" descr="C:\Program Files\Microsoft Office\Clipart\Office\Clouds1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408" y="2352"/>
              <a:ext cx="1200" cy="59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med">
    <p:pull dir="d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28600" y="228600"/>
            <a:ext cx="7512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5400" b="1" i="1"/>
              <a:t>¿Qué tiempo hace?</a:t>
            </a:r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295400" y="1600200"/>
            <a:ext cx="2024063" cy="2971800"/>
            <a:chOff x="480" y="1296"/>
            <a:chExt cx="1275" cy="1872"/>
          </a:xfrm>
        </p:grpSpPr>
        <p:sp>
          <p:nvSpPr>
            <p:cNvPr id="9218" name="Text Box 2"/>
            <p:cNvSpPr txBox="1">
              <a:spLocks noChangeArrowheads="1"/>
            </p:cNvSpPr>
            <p:nvPr/>
          </p:nvSpPr>
          <p:spPr bwMode="auto">
            <a:xfrm>
              <a:off x="541" y="1296"/>
              <a:ext cx="114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b="1" i="1">
                  <a:solidFill>
                    <a:srgbClr val="A50021"/>
                  </a:solidFill>
                </a:rPr>
                <a:t>Llueve.</a:t>
              </a:r>
            </a:p>
          </p:txBody>
        </p:sp>
        <p:pic>
          <p:nvPicPr>
            <p:cNvPr id="9221" name="Picture 5" descr="C:\Program Files\Microsoft Office\Clipart\Office\Rain.wm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0" y="1872"/>
              <a:ext cx="1275" cy="1296"/>
            </a:xfrm>
            <a:prstGeom prst="rect">
              <a:avLst/>
            </a:prstGeom>
            <a:noFill/>
          </p:spPr>
        </p:pic>
      </p:grpSp>
      <p:grpSp>
        <p:nvGrpSpPr>
          <p:cNvPr id="9224" name="Group 8"/>
          <p:cNvGrpSpPr>
            <a:grpSpLocks/>
          </p:cNvGrpSpPr>
          <p:nvPr/>
        </p:nvGrpSpPr>
        <p:grpSpPr bwMode="auto">
          <a:xfrm>
            <a:off x="5715000" y="1600200"/>
            <a:ext cx="2106613" cy="3124200"/>
            <a:chOff x="3984" y="1296"/>
            <a:chExt cx="1327" cy="1968"/>
          </a:xfrm>
        </p:grpSpPr>
        <p:sp>
          <p:nvSpPr>
            <p:cNvPr id="9219" name="Text Box 3"/>
            <p:cNvSpPr txBox="1">
              <a:spLocks noChangeArrowheads="1"/>
            </p:cNvSpPr>
            <p:nvPr/>
          </p:nvSpPr>
          <p:spPr bwMode="auto">
            <a:xfrm>
              <a:off x="4128" y="1296"/>
              <a:ext cx="102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b="1" i="1">
                  <a:solidFill>
                    <a:srgbClr val="A50021"/>
                  </a:solidFill>
                </a:rPr>
                <a:t>Nieva.</a:t>
              </a:r>
            </a:p>
          </p:txBody>
        </p:sp>
        <p:pic>
          <p:nvPicPr>
            <p:cNvPr id="9222" name="Picture 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984" y="1920"/>
              <a:ext cx="1327" cy="1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898525" y="5518150"/>
            <a:ext cx="23320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A50021"/>
                </a:solidFill>
              </a:rPr>
              <a:t>(Va a </a:t>
            </a:r>
            <a:r>
              <a:rPr lang="en-US" b="1" i="1" u="sng">
                <a:solidFill>
                  <a:srgbClr val="A50021"/>
                </a:solidFill>
              </a:rPr>
              <a:t>llover</a:t>
            </a:r>
            <a:r>
              <a:rPr lang="en-US">
                <a:solidFill>
                  <a:srgbClr val="A50021"/>
                </a:solidFill>
              </a:rPr>
              <a:t>.)</a:t>
            </a:r>
          </a:p>
          <a:p>
            <a:pPr algn="ctr"/>
            <a:r>
              <a:rPr lang="en-US">
                <a:solidFill>
                  <a:srgbClr val="A50021"/>
                </a:solidFill>
              </a:rPr>
              <a:t>(La lluvia)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5589588" y="5486400"/>
            <a:ext cx="23336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A50021"/>
                </a:solidFill>
              </a:rPr>
              <a:t>(Va a </a:t>
            </a:r>
            <a:r>
              <a:rPr lang="en-US" b="1" i="1" u="sng">
                <a:solidFill>
                  <a:srgbClr val="A50021"/>
                </a:solidFill>
              </a:rPr>
              <a:t>nevar</a:t>
            </a:r>
            <a:r>
              <a:rPr lang="en-US">
                <a:solidFill>
                  <a:srgbClr val="A50021"/>
                </a:solidFill>
              </a:rPr>
              <a:t>.)</a:t>
            </a:r>
          </a:p>
          <a:p>
            <a:pPr algn="ctr"/>
            <a:r>
              <a:rPr lang="en-US">
                <a:solidFill>
                  <a:srgbClr val="A50021"/>
                </a:solidFill>
              </a:rPr>
              <a:t>(La nieve)</a:t>
            </a:r>
          </a:p>
        </p:txBody>
      </p:sp>
    </p:spTree>
  </p:cSld>
  <p:clrMapOvr>
    <a:masterClrMapping/>
  </p:clrMapOvr>
  <p:transition spd="med">
    <p:pull dir="d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5" grpId="0" autoUpdateAnimBg="0"/>
      <p:bldP spid="922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74625" y="304800"/>
            <a:ext cx="79025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4400" b="1" i="1"/>
              <a:t>¿Qué temperatura hace?</a:t>
            </a:r>
          </a:p>
        </p:txBody>
      </p:sp>
      <p:grpSp>
        <p:nvGrpSpPr>
          <p:cNvPr id="10249" name="Group 9"/>
          <p:cNvGrpSpPr>
            <a:grpSpLocks/>
          </p:cNvGrpSpPr>
          <p:nvPr/>
        </p:nvGrpSpPr>
        <p:grpSpPr bwMode="auto">
          <a:xfrm>
            <a:off x="457200" y="1828800"/>
            <a:ext cx="8228013" cy="701675"/>
            <a:chOff x="288" y="1584"/>
            <a:chExt cx="5183" cy="442"/>
          </a:xfrm>
        </p:grpSpPr>
        <p:sp>
          <p:nvSpPr>
            <p:cNvPr id="10244" name="Text Box 4"/>
            <p:cNvSpPr txBox="1">
              <a:spLocks noChangeArrowheads="1"/>
            </p:cNvSpPr>
            <p:nvPr/>
          </p:nvSpPr>
          <p:spPr bwMode="auto">
            <a:xfrm>
              <a:off x="288" y="1584"/>
              <a:ext cx="118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000" b="1">
                  <a:solidFill>
                    <a:srgbClr val="A50021"/>
                  </a:solidFill>
                </a:rPr>
                <a:t>“Hace</a:t>
              </a:r>
            </a:p>
          </p:txBody>
        </p:sp>
        <p:sp>
          <p:nvSpPr>
            <p:cNvPr id="10245" name="Text Box 5"/>
            <p:cNvSpPr txBox="1">
              <a:spLocks noChangeArrowheads="1"/>
            </p:cNvSpPr>
            <p:nvPr/>
          </p:nvSpPr>
          <p:spPr bwMode="auto">
            <a:xfrm>
              <a:off x="1584" y="1584"/>
              <a:ext cx="39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000" b="1">
                  <a:solidFill>
                    <a:srgbClr val="A50021"/>
                  </a:solidFill>
                </a:rPr>
                <a:t>+</a:t>
              </a:r>
            </a:p>
          </p:txBody>
        </p:sp>
        <p:sp>
          <p:nvSpPr>
            <p:cNvPr id="10246" name="Text Box 6"/>
            <p:cNvSpPr txBox="1">
              <a:spLocks noChangeArrowheads="1"/>
            </p:cNvSpPr>
            <p:nvPr/>
          </p:nvSpPr>
          <p:spPr bwMode="auto">
            <a:xfrm>
              <a:off x="2064" y="1584"/>
              <a:ext cx="1355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4000" i="1">
                  <a:solidFill>
                    <a:srgbClr val="A50021"/>
                  </a:solidFill>
                </a:rPr>
                <a:t>número</a:t>
              </a:r>
            </a:p>
          </p:txBody>
        </p:sp>
        <p:sp>
          <p:nvSpPr>
            <p:cNvPr id="10247" name="Text Box 7"/>
            <p:cNvSpPr txBox="1">
              <a:spLocks noChangeArrowheads="1"/>
            </p:cNvSpPr>
            <p:nvPr/>
          </p:nvSpPr>
          <p:spPr bwMode="auto">
            <a:xfrm>
              <a:off x="3936" y="1584"/>
              <a:ext cx="1535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000" b="1">
                  <a:solidFill>
                    <a:srgbClr val="A50021"/>
                  </a:solidFill>
                </a:rPr>
                <a:t>grados”</a:t>
              </a:r>
            </a:p>
          </p:txBody>
        </p:sp>
        <p:sp>
          <p:nvSpPr>
            <p:cNvPr id="10248" name="Text Box 8"/>
            <p:cNvSpPr txBox="1">
              <a:spLocks noChangeArrowheads="1"/>
            </p:cNvSpPr>
            <p:nvPr/>
          </p:nvSpPr>
          <p:spPr bwMode="auto">
            <a:xfrm>
              <a:off x="3408" y="1584"/>
              <a:ext cx="39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000" b="1">
                  <a:solidFill>
                    <a:srgbClr val="A50021"/>
                  </a:solidFill>
                </a:rPr>
                <a:t>+</a:t>
              </a:r>
            </a:p>
          </p:txBody>
        </p:sp>
      </p:grpSp>
      <p:grpSp>
        <p:nvGrpSpPr>
          <p:cNvPr id="10255" name="Group 15"/>
          <p:cNvGrpSpPr>
            <a:grpSpLocks/>
          </p:cNvGrpSpPr>
          <p:nvPr/>
        </p:nvGrpSpPr>
        <p:grpSpPr bwMode="auto">
          <a:xfrm>
            <a:off x="5029200" y="2774950"/>
            <a:ext cx="3663950" cy="2695575"/>
            <a:chOff x="3168" y="1748"/>
            <a:chExt cx="2308" cy="1698"/>
          </a:xfrm>
        </p:grpSpPr>
        <p:pic>
          <p:nvPicPr>
            <p:cNvPr id="10251" name="Picture 11" descr="C:\Program Files\Microsoft Office\Clipart\Office\Temphot.wm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00" y="1748"/>
              <a:ext cx="676" cy="1680"/>
            </a:xfrm>
            <a:prstGeom prst="rect">
              <a:avLst/>
            </a:prstGeom>
            <a:noFill/>
          </p:spPr>
        </p:pic>
        <p:sp>
          <p:nvSpPr>
            <p:cNvPr id="10252" name="Text Box 12"/>
            <p:cNvSpPr txBox="1">
              <a:spLocks noChangeArrowheads="1"/>
            </p:cNvSpPr>
            <p:nvPr/>
          </p:nvSpPr>
          <p:spPr bwMode="auto">
            <a:xfrm>
              <a:off x="3168" y="2160"/>
              <a:ext cx="1789" cy="1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b="1"/>
                <a:t>Hace 95 grados</a:t>
              </a:r>
            </a:p>
            <a:p>
              <a:pPr algn="ctr"/>
              <a:r>
                <a:rPr lang="en-US" b="1"/>
                <a:t>Farenheit.</a:t>
              </a:r>
            </a:p>
            <a:p>
              <a:pPr algn="ctr"/>
              <a:endParaRPr lang="en-US" b="1"/>
            </a:p>
            <a:p>
              <a:pPr algn="ctr"/>
              <a:endParaRPr lang="en-US" b="1"/>
            </a:p>
            <a:p>
              <a:pPr algn="ctr"/>
              <a:r>
                <a:rPr lang="en-US" sz="1600" b="1" i="1"/>
                <a:t>(Hace 35 grados </a:t>
              </a:r>
            </a:p>
            <a:p>
              <a:pPr algn="ctr"/>
              <a:r>
                <a:rPr lang="en-US" sz="1600" b="1" i="1"/>
                <a:t>Centígrado.)</a:t>
              </a:r>
            </a:p>
          </p:txBody>
        </p:sp>
      </p:grpSp>
      <p:grpSp>
        <p:nvGrpSpPr>
          <p:cNvPr id="10254" name="Group 14"/>
          <p:cNvGrpSpPr>
            <a:grpSpLocks/>
          </p:cNvGrpSpPr>
          <p:nvPr/>
        </p:nvGrpSpPr>
        <p:grpSpPr bwMode="auto">
          <a:xfrm>
            <a:off x="457200" y="3886200"/>
            <a:ext cx="3678238" cy="2667000"/>
            <a:chOff x="288" y="2448"/>
            <a:chExt cx="2317" cy="1680"/>
          </a:xfrm>
        </p:grpSpPr>
        <p:pic>
          <p:nvPicPr>
            <p:cNvPr id="10250" name="Picture 10" descr="C:\Program Files\Microsoft Office\Clipart\Office\Tempcold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8" y="2448"/>
              <a:ext cx="584" cy="1680"/>
            </a:xfrm>
            <a:prstGeom prst="rect">
              <a:avLst/>
            </a:prstGeom>
            <a:noFill/>
          </p:spPr>
        </p:pic>
        <p:sp>
          <p:nvSpPr>
            <p:cNvPr id="10253" name="Text Box 13"/>
            <p:cNvSpPr txBox="1">
              <a:spLocks noChangeArrowheads="1"/>
            </p:cNvSpPr>
            <p:nvPr/>
          </p:nvSpPr>
          <p:spPr bwMode="auto">
            <a:xfrm>
              <a:off x="816" y="2688"/>
              <a:ext cx="1789" cy="1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b="1"/>
                <a:t>Hace 32 grados</a:t>
              </a:r>
            </a:p>
            <a:p>
              <a:pPr algn="ctr"/>
              <a:r>
                <a:rPr lang="en-US" b="1"/>
                <a:t>Farenheit.</a:t>
              </a:r>
            </a:p>
            <a:p>
              <a:pPr algn="ctr"/>
              <a:endParaRPr lang="en-US" b="1"/>
            </a:p>
            <a:p>
              <a:pPr algn="ctr"/>
              <a:endParaRPr lang="en-US" b="1"/>
            </a:p>
            <a:p>
              <a:pPr algn="ctr"/>
              <a:r>
                <a:rPr lang="en-US" sz="1600" b="1" i="1"/>
                <a:t>(Hace 0 grados </a:t>
              </a:r>
            </a:p>
            <a:p>
              <a:pPr algn="ctr"/>
              <a:r>
                <a:rPr lang="en-US" sz="1600" b="1" i="1"/>
                <a:t>Centígrado.)</a:t>
              </a:r>
            </a:p>
          </p:txBody>
        </p:sp>
      </p:grpSp>
    </p:spTree>
  </p:cSld>
  <p:clrMapOvr>
    <a:masterClrMapping/>
  </p:clrMapOvr>
  <p:transition spd="med">
    <p:pull dir="d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ricochet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ricochet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69875" y="228600"/>
            <a:ext cx="78073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5400" b="1" i="1"/>
              <a:t>¿Qué tiempo hace…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822325" y="2012950"/>
            <a:ext cx="7673975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/>
              <a:t>…en el otoño?</a:t>
            </a:r>
          </a:p>
          <a:p>
            <a:endParaRPr lang="en-US" sz="3600"/>
          </a:p>
          <a:p>
            <a:r>
              <a:rPr lang="en-US" sz="3600"/>
              <a:t>…en el verano?</a:t>
            </a:r>
          </a:p>
          <a:p>
            <a:endParaRPr lang="en-US" sz="3600"/>
          </a:p>
          <a:p>
            <a:r>
              <a:rPr lang="en-US" sz="3600"/>
              <a:t>…en el mes de diciembre?</a:t>
            </a:r>
          </a:p>
          <a:p>
            <a:endParaRPr lang="en-US" sz="3600"/>
          </a:p>
          <a:p>
            <a:r>
              <a:rPr lang="en-US" sz="3600"/>
              <a:t>…en Chile en el mes de octubre?</a:t>
            </a:r>
          </a:p>
        </p:txBody>
      </p:sp>
    </p:spTree>
  </p:cSld>
  <p:clrMapOvr>
    <a:masterClrMapping/>
  </p:clrMapOvr>
  <p:transition spd="med">
    <p:pull dir="d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 autoUpdateAnimBg="0"/>
      <p:bldP spid="11267" grpId="0" build="p" autoUpdateAnimBg="0"/>
    </p:bldLst>
  </p:timing>
</p:sld>
</file>

<file path=ppt/theme/theme1.xml><?xml version="1.0" encoding="utf-8"?>
<a:theme xmlns:a="http://schemas.openxmlformats.org/drawingml/2006/main" name="Contemporary Portrait">
  <a:themeElements>
    <a:clrScheme name="Contemporary Portrai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ntemporary Portrait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Contemporary Portrai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161</Words>
  <PresentationFormat>On-screen Show (4:3)</PresentationFormat>
  <Paragraphs>62</Paragraphs>
  <Slides>9</Slides>
  <Notes>0</Notes>
  <HiddenSlides>0</HiddenSlides>
  <MMClips>1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  <vt:variant>
        <vt:lpstr>Custom Shows</vt:lpstr>
      </vt:variant>
      <vt:variant>
        <vt:i4>2</vt:i4>
      </vt:variant>
    </vt:vector>
  </HeadingPairs>
  <TitlesOfParts>
    <vt:vector size="18" baseType="lpstr">
      <vt:lpstr>Times New Roman</vt:lpstr>
      <vt:lpstr>Arial Black</vt:lpstr>
      <vt:lpstr>Tahoma</vt:lpstr>
      <vt:lpstr>Monotype Sorts</vt:lpstr>
      <vt:lpstr>Arial</vt:lpstr>
      <vt:lpstr>Verdana</vt:lpstr>
      <vt:lpstr>Contemporary Portrait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Custom Show 1</vt:lpstr>
      <vt:lpstr>Custom Show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User</cp:lastModifiedBy>
  <cp:revision>10</cp:revision>
  <dcterms:modified xsi:type="dcterms:W3CDTF">2008-10-17T15:17:50Z</dcterms:modified>
</cp:coreProperties>
</file>